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sldIdLst>
    <p:sldId id="256" r:id="rId2"/>
    <p:sldId id="302" r:id="rId3"/>
    <p:sldId id="303" r:id="rId4"/>
    <p:sldId id="300" r:id="rId5"/>
    <p:sldId id="258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4" r:id="rId14"/>
    <p:sldId id="305" r:id="rId15"/>
    <p:sldId id="306" r:id="rId16"/>
    <p:sldId id="307" r:id="rId17"/>
    <p:sldId id="308" r:id="rId18"/>
    <p:sldId id="309" r:id="rId19"/>
    <p:sldId id="310" r:id="rId20"/>
    <p:sldId id="311" r:id="rId21"/>
    <p:sldId id="312" r:id="rId22"/>
    <p:sldId id="313" r:id="rId23"/>
    <p:sldId id="314" r:id="rId24"/>
    <p:sldId id="315" r:id="rId25"/>
    <p:sldId id="316" r:id="rId26"/>
    <p:sldId id="317" r:id="rId27"/>
    <p:sldId id="318" r:id="rId28"/>
    <p:sldId id="319" r:id="rId29"/>
    <p:sldId id="320" r:id="rId30"/>
    <p:sldId id="321" r:id="rId31"/>
    <p:sldId id="322" r:id="rId32"/>
    <p:sldId id="323" r:id="rId33"/>
    <p:sldId id="292" r:id="rId34"/>
    <p:sldId id="324" r:id="rId35"/>
    <p:sldId id="325" r:id="rId3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FF"/>
    <a:srgbClr val="FF00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5" autoAdjust="0"/>
    <p:restoredTop sz="91906" autoAdjust="0"/>
  </p:normalViewPr>
  <p:slideViewPr>
    <p:cSldViewPr>
      <p:cViewPr varScale="1">
        <p:scale>
          <a:sx n="106" d="100"/>
          <a:sy n="106" d="100"/>
        </p:scale>
        <p:origin x="177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2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FD429-E708-4300-860C-8D62ED2B0EC3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AFC06-875D-49CE-BD17-421D2129738D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8363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AFC06-875D-49CE-BD17-421D2129738D}" type="slidenum">
              <a:rPr lang="zh-TW" altLang="en-US" smtClean="0"/>
              <a:pPr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6920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5800" y="3196686"/>
            <a:ext cx="77724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1676401"/>
            <a:ext cx="7772400" cy="1538286"/>
          </a:xfrm>
        </p:spPr>
        <p:txBody>
          <a:bodyPr anchor="b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214686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zh-TW" altLang="en-US"/>
              <a:t>按一下以編輯母片副標題樣式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7215206" y="274638"/>
            <a:ext cx="1471594" cy="6011882"/>
          </a:xfrm>
        </p:spPr>
        <p:txBody>
          <a:bodyPr vert="eaVert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686568" cy="6011882"/>
          </a:xfrm>
        </p:spPr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447800"/>
            <a:ext cx="8229600" cy="50292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3D078E-A9C4-4D50-B65E-1B080877A82B}" type="datetimeFigureOut">
              <a:rPr lang="en-US" altLang="zh-TW"/>
              <a:pPr/>
              <a:t>11/3/2020</a:t>
            </a:fld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B4B557-F8D2-42D4-9EDC-E32CC36F8978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24090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432000" y="548680"/>
            <a:ext cx="8316464" cy="6192688"/>
          </a:xfrm>
        </p:spPr>
        <p:txBody>
          <a:bodyPr>
            <a:noAutofit/>
          </a:bodyPr>
          <a:lstStyle>
            <a:lvl5pPr>
              <a:spcBef>
                <a:spcPts val="0"/>
              </a:spcBef>
              <a:defRPr>
                <a:solidFill>
                  <a:srgbClr val="F16237"/>
                </a:solidFill>
              </a:defRPr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lang="en-US" altLang="zh-TW" dirty="0"/>
          </a:p>
          <a:p>
            <a:pPr lvl="4" eaLnBrk="1" latinLnBrk="0" hangingPunct="1"/>
            <a:endParaRPr kumimoji="0" lang="en-US" dirty="0"/>
          </a:p>
        </p:txBody>
      </p:sp>
      <p:sp>
        <p:nvSpPr>
          <p:cNvPr id="4" name="文字版面配置區 4"/>
          <p:cNvSpPr>
            <a:spLocks noGrp="1"/>
          </p:cNvSpPr>
          <p:nvPr>
            <p:ph type="body" sz="quarter" idx="10"/>
          </p:nvPr>
        </p:nvSpPr>
        <p:spPr>
          <a:xfrm>
            <a:off x="7884368" y="6195946"/>
            <a:ext cx="1068304" cy="317823"/>
          </a:xfrm>
          <a:noFill/>
          <a:ln>
            <a:noFill/>
          </a:ln>
          <a:effectLst>
            <a:outerShdw blurRad="25400" dist="12700" dir="13500000" algn="br" rotWithShape="0">
              <a:prstClr val="black">
                <a:alpha val="40000"/>
              </a:prstClr>
            </a:outerShdw>
          </a:effectLst>
        </p:spPr>
        <p:txBody>
          <a:bodyPr lIns="90000" tIns="0">
            <a:noAutofit/>
          </a:bodyPr>
          <a:lstStyle>
            <a:lvl1pPr algn="r"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</a:t>
            </a:r>
          </a:p>
        </p:txBody>
      </p:sp>
    </p:spTree>
    <p:extLst>
      <p:ext uri="{BB962C8B-B14F-4D97-AF65-F5344CB8AC3E}">
        <p14:creationId xmlns:p14="http://schemas.microsoft.com/office/powerpoint/2010/main" val="386761782"/>
      </p:ext>
    </p:extLst>
  </p:cSld>
  <p:clrMapOvr>
    <a:masterClrMapping/>
  </p:clrMapOvr>
  <p:transition>
    <p:pull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432000" y="908720"/>
            <a:ext cx="8280000" cy="5589360"/>
          </a:xfrm>
        </p:spPr>
        <p:txBody>
          <a:bodyPr>
            <a:noAutofit/>
          </a:bodyPr>
          <a:lstStyle>
            <a:lvl5pPr>
              <a:defRPr>
                <a:solidFill>
                  <a:srgbClr val="F16237"/>
                </a:solidFill>
              </a:defRPr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kumimoji="0" lang="en-US" dirty="0"/>
          </a:p>
        </p:txBody>
      </p:sp>
      <p:sp>
        <p:nvSpPr>
          <p:cNvPr id="6" name="文字版面配置區 4"/>
          <p:cNvSpPr>
            <a:spLocks noGrp="1"/>
          </p:cNvSpPr>
          <p:nvPr>
            <p:ph type="body" sz="quarter" idx="10"/>
          </p:nvPr>
        </p:nvSpPr>
        <p:spPr>
          <a:xfrm>
            <a:off x="7884368" y="6195946"/>
            <a:ext cx="1068304" cy="317823"/>
          </a:xfrm>
          <a:noFill/>
          <a:ln>
            <a:noFill/>
          </a:ln>
          <a:effectLst>
            <a:outerShdw blurRad="25400" dist="12700" dir="13500000" algn="br" rotWithShape="0">
              <a:prstClr val="black">
                <a:alpha val="40000"/>
              </a:prstClr>
            </a:outerShdw>
          </a:effectLst>
        </p:spPr>
        <p:txBody>
          <a:bodyPr lIns="90000" tIns="0">
            <a:noAutofit/>
          </a:bodyPr>
          <a:lstStyle>
            <a:lvl1pPr algn="r"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</a:t>
            </a:r>
          </a:p>
        </p:txBody>
      </p:sp>
    </p:spTree>
    <p:extLst>
      <p:ext uri="{BB962C8B-B14F-4D97-AF65-F5344CB8AC3E}">
        <p14:creationId xmlns:p14="http://schemas.microsoft.com/office/powerpoint/2010/main" val="151425711"/>
      </p:ext>
    </p:extLst>
  </p:cSld>
  <p:clrMapOvr>
    <a:masterClrMapping/>
  </p:clrMapOvr>
  <p:transition>
    <p:pull dir="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432000" y="764704"/>
            <a:ext cx="8316464" cy="5976664"/>
          </a:xfrm>
        </p:spPr>
        <p:txBody>
          <a:bodyPr>
            <a:noAutofit/>
          </a:bodyPr>
          <a:lstStyle>
            <a:lvl5pPr>
              <a:spcBef>
                <a:spcPts val="0"/>
              </a:spcBef>
              <a:defRPr>
                <a:solidFill>
                  <a:srgbClr val="F16237"/>
                </a:solidFill>
              </a:defRPr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lang="en-US" altLang="zh-TW" dirty="0"/>
          </a:p>
          <a:p>
            <a:pPr lvl="4" eaLnBrk="1" latinLnBrk="0" hangingPunct="1"/>
            <a:endParaRPr kumimoji="0" lang="en-US" dirty="0"/>
          </a:p>
        </p:txBody>
      </p:sp>
      <p:sp>
        <p:nvSpPr>
          <p:cNvPr id="4" name="文字版面配置區 4"/>
          <p:cNvSpPr>
            <a:spLocks noGrp="1"/>
          </p:cNvSpPr>
          <p:nvPr>
            <p:ph type="body" sz="quarter" idx="10"/>
          </p:nvPr>
        </p:nvSpPr>
        <p:spPr>
          <a:xfrm>
            <a:off x="7884368" y="6195946"/>
            <a:ext cx="1068304" cy="317823"/>
          </a:xfrm>
          <a:noFill/>
          <a:ln>
            <a:noFill/>
          </a:ln>
          <a:effectLst>
            <a:outerShdw blurRad="25400" dist="12700" dir="13500000" algn="br" rotWithShape="0">
              <a:prstClr val="black">
                <a:alpha val="40000"/>
              </a:prstClr>
            </a:outerShdw>
          </a:effectLst>
        </p:spPr>
        <p:txBody>
          <a:bodyPr lIns="90000" tIns="0">
            <a:noAutofit/>
          </a:bodyPr>
          <a:lstStyle>
            <a:lvl1pPr algn="r"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</a:t>
            </a:r>
          </a:p>
        </p:txBody>
      </p:sp>
    </p:spTree>
    <p:extLst>
      <p:ext uri="{BB962C8B-B14F-4D97-AF65-F5344CB8AC3E}">
        <p14:creationId xmlns:p14="http://schemas.microsoft.com/office/powerpoint/2010/main" val="1606374547"/>
      </p:ext>
    </p:extLst>
  </p:cSld>
  <p:clrMapOvr>
    <a:masterClrMapping/>
  </p:clrMapOvr>
  <p:transition>
    <p:pull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3152" y="6400800"/>
            <a:ext cx="3200400" cy="283800"/>
          </a:xfrm>
        </p:spPr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5330952" y="6400800"/>
            <a:ext cx="3733800" cy="2838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5800" y="3143248"/>
            <a:ext cx="77724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3143248"/>
            <a:ext cx="7772400" cy="1362075"/>
          </a:xfrm>
        </p:spPr>
        <p:txBody>
          <a:bodyPr anchor="t"/>
          <a:lstStyle>
            <a:lvl1pPr algn="ctr">
              <a:defRPr sz="4000" b="0" cap="all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643061"/>
            <a:ext cx="7772400" cy="1500187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786050" y="1053546"/>
            <a:ext cx="59040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786050" y="228600"/>
            <a:ext cx="5900752" cy="842946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786050" y="1142984"/>
            <a:ext cx="5900750" cy="51435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5" y="1142984"/>
            <a:ext cx="2257408" cy="5143536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6400800" cy="685800"/>
          </a:xfrm>
        </p:spPr>
        <p:txBody>
          <a:bodyPr anchor="ctr"/>
          <a:lstStyle>
            <a:lvl1pPr algn="l">
              <a:defRPr sz="2400" b="0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701552" y="1143000"/>
            <a:ext cx="7223248" cy="3980172"/>
          </a:xfrm>
          <a:prstGeom prst="roundRect">
            <a:avLst>
              <a:gd name="adj" fmla="val 18278"/>
            </a:avLst>
          </a:prstGeom>
          <a:solidFill>
            <a:schemeClr val="accent1">
              <a:tint val="40000"/>
            </a:schemeClr>
          </a:solidFill>
          <a:ln w="50800" cap="rnd">
            <a:gradFill flip="none" rotWithShape="1">
              <a:gsLst>
                <a:gs pos="0">
                  <a:schemeClr val="accent1">
                    <a:shade val="50000"/>
                  </a:schemeClr>
                </a:gs>
                <a:gs pos="20000">
                  <a:schemeClr val="accent2">
                    <a:shade val="50000"/>
                  </a:schemeClr>
                </a:gs>
                <a:gs pos="40000">
                  <a:schemeClr val="accent3">
                    <a:shade val="50000"/>
                  </a:schemeClr>
                </a:gs>
                <a:gs pos="60000">
                  <a:schemeClr val="accent4">
                    <a:shade val="50000"/>
                  </a:schemeClr>
                </a:gs>
                <a:gs pos="80000">
                  <a:schemeClr val="accent5">
                    <a:shade val="50000"/>
                  </a:schemeClr>
                </a:gs>
                <a:gs pos="100000">
                  <a:schemeClr val="accent6">
                    <a:shade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round/>
          </a:ln>
          <a:effectLst>
            <a:outerShdw blurRad="50800" dist="38100" dir="5400000" algn="tl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zh-TW" altLang="en-US"/>
              <a:t>按一下圖示以新增圖片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62200" y="5410200"/>
            <a:ext cx="5657888" cy="804862"/>
          </a:xfrm>
        </p:spPr>
        <p:txBody>
          <a:bodyPr anchor="ctr"/>
          <a:lstStyle>
            <a:lvl1pPr marL="0" indent="0" algn="r">
              <a:buNone/>
              <a:defRPr sz="1200" b="0"/>
            </a:lvl1pPr>
            <a:lvl2pPr marL="457200" indent="0" algn="r">
              <a:buNone/>
              <a:defRPr sz="1200" b="0"/>
            </a:lvl2pPr>
            <a:lvl3pPr marL="914400" indent="0" algn="r">
              <a:buNone/>
              <a:defRPr sz="1200" b="0"/>
            </a:lvl3pPr>
            <a:lvl4pPr marL="1371600" indent="0" algn="r">
              <a:buNone/>
              <a:defRPr sz="1200" b="0"/>
            </a:lvl4pPr>
            <a:lvl5pPr marL="1828800" indent="0" algn="r">
              <a:buNone/>
              <a:defRPr sz="1200" b="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68632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200" y="6400800"/>
            <a:ext cx="3200400" cy="283800"/>
          </a:xfrm>
          <a:prstGeom prst="rect">
            <a:avLst/>
          </a:prstGeom>
        </p:spPr>
        <p:txBody>
          <a:bodyPr vert="horz" rtlCol="0" anchor="b"/>
          <a:lstStyle>
            <a:lvl1pPr algn="l" eaLnBrk="1" latinLnBrk="0" hangingPunct="1">
              <a:defRPr kumimoji="0" sz="11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84ECBF91-BA3F-493C-9682-FB4A23478541}" type="datetimeFigureOut">
              <a:rPr lang="zh-TW" altLang="en-US" smtClean="0"/>
              <a:pPr/>
              <a:t>2020/11/3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334000" y="6400800"/>
            <a:ext cx="3733800" cy="283800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1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4114800" y="6400800"/>
            <a:ext cx="914400" cy="283464"/>
          </a:xfrm>
          <a:prstGeom prst="rect">
            <a:avLst/>
          </a:prstGeom>
          <a:noFill/>
        </p:spPr>
        <p:txBody>
          <a:bodyPr vert="horz" lIns="45720" rIns="45720" rtlCol="0" anchor="ctr"/>
          <a:lstStyle>
            <a:lvl1pPr algn="ctr" eaLnBrk="1" latinLnBrk="0" hangingPunct="1">
              <a:defRPr kumimoji="0" sz="1100" b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4000" cy="10800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ctr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</p:titleStyle>
    <p:bodyStyle>
      <a:lvl1pPr marL="342900" indent="-3429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ß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Þ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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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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CSS/CSS_Grid_Layou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nc.cloudbox.hinet.net/HnwzgF/%E6%95%99%E6%9D%90/WP/PPT/03-CSS/CSS-5/butterfly.7z?a=EoCBkYdcirk" TargetMode="External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hyperlink" Target="https://www.sync.cloudbox.hinet.net/HnwzgF/%E6%95%99%E6%9D%90/WP/PPT/03-CSS/CSS-5/butterfly.7z?a=EoCBkYdcirk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格</a:t>
            </a:r>
            <a:r>
              <a:rPr lang="zh-TW" altLang="en-US"/>
              <a:t>線佈局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Page Layout with Grid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08264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Grid </a:t>
            </a:r>
            <a:r>
              <a:rPr lang="zh-TW" altLang="en-US" dirty="0"/>
              <a:t>基本概念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Grid Area</a:t>
            </a:r>
          </a:p>
          <a:p>
            <a:pPr lvl="1"/>
            <a:r>
              <a:rPr lang="en-US" dirty="0"/>
              <a:t>Rectangular area between four specified grid lines. </a:t>
            </a:r>
          </a:p>
          <a:p>
            <a:pPr lvl="1"/>
            <a:r>
              <a:rPr lang="en-US" dirty="0"/>
              <a:t>Grid areas can cover one or more cells.</a:t>
            </a:r>
            <a:endParaRPr lang="zh-TW" altLang="zh-TW" dirty="0"/>
          </a:p>
          <a:p>
            <a:endParaRPr lang="en-US" dirty="0"/>
          </a:p>
        </p:txBody>
      </p:sp>
      <p:pic>
        <p:nvPicPr>
          <p:cNvPr id="10" name="內容版面配置區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538756"/>
            <a:ext cx="4496427" cy="4648849"/>
          </a:xfrm>
        </p:spPr>
      </p:pic>
      <p:sp>
        <p:nvSpPr>
          <p:cNvPr id="9" name="文字方塊 8"/>
          <p:cNvSpPr txBox="1"/>
          <p:nvPr/>
        </p:nvSpPr>
        <p:spPr>
          <a:xfrm>
            <a:off x="899592" y="4365104"/>
            <a:ext cx="21579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/>
              <a:t>連續的 </a:t>
            </a:r>
            <a:r>
              <a:rPr lang="en-US" altLang="zh-TW" sz="3200" b="1" dirty="0"/>
              <a:t>Cell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72667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Grid </a:t>
            </a:r>
            <a:r>
              <a:rPr lang="zh-TW" altLang="en-US" dirty="0"/>
              <a:t>基本概念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Grid Gap</a:t>
            </a:r>
          </a:p>
          <a:p>
            <a:pPr marL="457200" lvl="1" indent="0">
              <a:buNone/>
            </a:pPr>
            <a:r>
              <a:rPr lang="en-US" dirty="0"/>
              <a:t>Empty space between grid tracks (shown in orange).</a:t>
            </a:r>
          </a:p>
          <a:p>
            <a:pPr marL="457200" lvl="1" indent="0">
              <a:buNone/>
            </a:pPr>
            <a:r>
              <a:rPr lang="en-US" dirty="0"/>
              <a:t>Commonly called gutters.</a:t>
            </a:r>
          </a:p>
        </p:txBody>
      </p:sp>
      <p:pic>
        <p:nvPicPr>
          <p:cNvPr id="12" name="內容版面配置區 1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952" y="1538756"/>
            <a:ext cx="4496427" cy="4648849"/>
          </a:xfrm>
        </p:spPr>
      </p:pic>
      <p:sp>
        <p:nvSpPr>
          <p:cNvPr id="11" name="文字方塊 10"/>
          <p:cNvSpPr txBox="1"/>
          <p:nvPr/>
        </p:nvSpPr>
        <p:spPr>
          <a:xfrm>
            <a:off x="987149" y="4149198"/>
            <a:ext cx="29787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b="1" dirty="0"/>
              <a:t>Cell </a:t>
            </a:r>
            <a:r>
              <a:rPr lang="zh-TW" altLang="en-US" sz="3200" b="1" dirty="0"/>
              <a:t>之間的空隙</a:t>
            </a:r>
            <a:endParaRPr lang="en-US" sz="3200" b="1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2915816" y="3278405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/>
              <a:t>排水溝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243923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單位（</a:t>
            </a:r>
            <a:r>
              <a:rPr lang="en-US" dirty="0"/>
              <a:t>Unit</a:t>
            </a:r>
            <a:r>
              <a:rPr lang="zh-TW" altLang="en-US" dirty="0"/>
              <a:t>）</a:t>
            </a:r>
            <a:endParaRPr lang="en-US" dirty="0"/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fr</a:t>
            </a:r>
            <a:r>
              <a:rPr lang="en-US" altLang="zh-TW" dirty="0"/>
              <a:t> </a:t>
            </a:r>
            <a:r>
              <a:rPr lang="zh-TW" altLang="en-US" dirty="0"/>
              <a:t>占比（</a:t>
            </a:r>
            <a:r>
              <a:rPr lang="en-US" altLang="zh-TW" dirty="0"/>
              <a:t>Fraction</a:t>
            </a:r>
            <a:r>
              <a:rPr lang="zh-TW" altLang="en-US" dirty="0"/>
              <a:t>）</a:t>
            </a:r>
            <a:br>
              <a:rPr lang="en-US" altLang="zh-TW" dirty="0"/>
            </a:br>
            <a:r>
              <a:rPr lang="en-US" altLang="zh-TW" dirty="0"/>
              <a:t>The </a:t>
            </a:r>
            <a:r>
              <a:rPr lang="en-US" altLang="zh-TW" dirty="0" err="1"/>
              <a:t>fr</a:t>
            </a:r>
            <a:r>
              <a:rPr lang="en-US" altLang="zh-TW" dirty="0"/>
              <a:t> unit represents a fraction of the available space in the grid container.</a:t>
            </a:r>
          </a:p>
          <a:p>
            <a:r>
              <a:rPr lang="en-US" dirty="0"/>
              <a:t>% </a:t>
            </a:r>
            <a:r>
              <a:rPr lang="zh-TW" altLang="en-US" dirty="0"/>
              <a:t>百分比（</a:t>
            </a:r>
            <a:r>
              <a:rPr lang="en-US" altLang="zh-TW" dirty="0"/>
              <a:t>Percentage</a:t>
            </a:r>
            <a:r>
              <a:rPr lang="zh-TW" altLang="en-US" dirty="0"/>
              <a:t>）</a:t>
            </a:r>
            <a:endParaRPr lang="en-US" altLang="zh-TW" dirty="0"/>
          </a:p>
          <a:p>
            <a:r>
              <a:rPr lang="en-US" dirty="0" err="1"/>
              <a:t>px</a:t>
            </a:r>
            <a:r>
              <a:rPr lang="en-US" dirty="0"/>
              <a:t> </a:t>
            </a:r>
            <a:r>
              <a:rPr lang="zh-TW" altLang="en-US" dirty="0"/>
              <a:t>像素（</a:t>
            </a:r>
            <a:r>
              <a:rPr lang="en-US" dirty="0"/>
              <a:t>Pixel</a:t>
            </a:r>
            <a:r>
              <a:rPr lang="zh-TW" altLang="en-US" dirty="0"/>
              <a:t>）</a:t>
            </a:r>
            <a:endParaRPr lang="en-US" altLang="zh-TW" dirty="0"/>
          </a:p>
          <a:p>
            <a:r>
              <a:rPr lang="en-US" altLang="zh-TW" dirty="0" err="1"/>
              <a:t>em</a:t>
            </a:r>
            <a:endParaRPr lang="en-US" altLang="zh-TW" dirty="0"/>
          </a:p>
          <a:p>
            <a:endParaRPr lang="en-US" altLang="zh-TW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964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調整大小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grid-template-columns </a:t>
            </a:r>
            <a:r>
              <a:rPr lang="zh-TW" altLang="en-US" dirty="0"/>
              <a:t>調整 </a:t>
            </a:r>
            <a:r>
              <a:rPr lang="en-US" altLang="zh-TW" dirty="0"/>
              <a:t>columns </a:t>
            </a:r>
            <a:r>
              <a:rPr lang="zh-TW" altLang="en-US" dirty="0"/>
              <a:t>的大小</a:t>
            </a:r>
            <a:endParaRPr lang="en-US" altLang="zh-TW" dirty="0"/>
          </a:p>
          <a:p>
            <a:r>
              <a:rPr lang="en-US" dirty="0"/>
              <a:t>grid-template-rows </a:t>
            </a:r>
            <a:r>
              <a:rPr lang="zh-TW" altLang="en-US" dirty="0"/>
              <a:t>調整 </a:t>
            </a:r>
            <a:r>
              <a:rPr lang="en-US" altLang="zh-TW" dirty="0"/>
              <a:t>row </a:t>
            </a:r>
            <a:r>
              <a:rPr lang="zh-TW" altLang="en-US" dirty="0"/>
              <a:t>的大小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64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grid-template-columns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grid-template-columns: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2fr 1fr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1fr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/>
              <a:t>Draws grid lines. Takes list of length values (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px</a:t>
            </a:r>
            <a:r>
              <a:rPr lang="en-US" dirty="0"/>
              <a:t>, %, </a:t>
            </a:r>
            <a:r>
              <a:rPr lang="en-US" dirty="0" err="1"/>
              <a:t>fr</a:t>
            </a:r>
            <a:r>
              <a:rPr lang="en-US" dirty="0"/>
              <a:t>, etc.) denoting the distance between each line.</a:t>
            </a: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83638" y="1600200"/>
            <a:ext cx="3567723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063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grid-template-rows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grid-template-rows: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 1fr 3fr;</a:t>
            </a:r>
          </a:p>
          <a:p>
            <a:r>
              <a:rPr lang="en-US" dirty="0"/>
              <a:t>Draws grid lines. Takes list of length values (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px</a:t>
            </a:r>
            <a:r>
              <a:rPr lang="en-US" dirty="0"/>
              <a:t>, %, </a:t>
            </a:r>
            <a:r>
              <a:rPr lang="en-US" dirty="0" err="1"/>
              <a:t>fr</a:t>
            </a:r>
            <a:r>
              <a:rPr lang="en-US" dirty="0"/>
              <a:t>, etc.) denoting the distance between each line.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52541" y="1600200"/>
            <a:ext cx="3629917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554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minmax() function</a:t>
            </a:r>
            <a:endParaRPr lang="en-US" dirty="0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dirty="0" err="1"/>
              <a:t>minmax</a:t>
            </a:r>
            <a:r>
              <a:rPr lang="en-US" dirty="0"/>
              <a:t>() function defines a size range greater than or equal to min and less than or equal to max.</a:t>
            </a:r>
            <a:br>
              <a:rPr lang="en-US" dirty="0"/>
            </a:br>
            <a:r>
              <a:rPr lang="zh-TW" altLang="en-US" dirty="0"/>
              <a:t>附帶條件：最小值 與 最大值</a:t>
            </a:r>
            <a:endParaRPr lang="en-US" dirty="0"/>
          </a:p>
          <a:p>
            <a:pPr marL="0" indent="0">
              <a:buNone/>
            </a:pPr>
            <a:r>
              <a:rPr lang="pt-BR" dirty="0"/>
              <a:t>grid-template-rows: </a:t>
            </a:r>
            <a:br>
              <a:rPr lang="pt-BR" dirty="0"/>
            </a:br>
            <a:r>
              <a:rPr lang="pt-BR" b="1" dirty="0">
                <a:latin typeface="Courier New" panose="02070309020205020404" pitchFamily="49" charset="0"/>
                <a:cs typeface="Courier New" panose="02070309020205020404" pitchFamily="49" charset="0"/>
              </a:rPr>
              <a:t>1fr minmax(10em, 20em) 1fr;</a:t>
            </a:r>
          </a:p>
          <a:p>
            <a:r>
              <a:rPr lang="zh-TW" altLang="en-US" dirty="0"/>
              <a:t>只有最小值沒有最大值？</a:t>
            </a:r>
            <a:endParaRPr lang="en-US" altLang="zh-TW" dirty="0"/>
          </a:p>
          <a:p>
            <a:pPr marL="0" indent="0">
              <a:buNone/>
            </a:pPr>
            <a:r>
              <a:rPr lang="en-US" dirty="0"/>
              <a:t>grid-template-columns:</a:t>
            </a:r>
            <a:br>
              <a:rPr lang="en-US" dirty="0"/>
            </a:b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1fr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minmax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(10em, auto) 2fr;</a:t>
            </a:r>
          </a:p>
        </p:txBody>
      </p:sp>
    </p:spTree>
    <p:extLst>
      <p:ext uri="{BB962C8B-B14F-4D97-AF65-F5344CB8AC3E}">
        <p14:creationId xmlns:p14="http://schemas.microsoft.com/office/powerpoint/2010/main" val="123747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repeat() notation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repeat() notation repeats the provided pattern a specified number of times.</a:t>
            </a:r>
          </a:p>
          <a:p>
            <a:pPr marL="0" indent="0">
              <a:buNone/>
            </a:pPr>
            <a:r>
              <a:rPr lang="en-US" dirty="0"/>
              <a:t>grid-template-rows: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repeat(2, 1fr) 2fr;</a:t>
            </a:r>
          </a:p>
        </p:txBody>
      </p:sp>
    </p:spTree>
    <p:extLst>
      <p:ext uri="{BB962C8B-B14F-4D97-AF65-F5344CB8AC3E}">
        <p14:creationId xmlns:p14="http://schemas.microsoft.com/office/powerpoint/2010/main" val="2802989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Placing Items on the Grid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2513" y="1608914"/>
            <a:ext cx="3862384" cy="4668891"/>
          </a:xfrm>
          <a:prstGeom prst="rect">
            <a:avLst/>
          </a:prstGeom>
        </p:spPr>
      </p:pic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以隔線指定位置</a:t>
            </a:r>
            <a:endParaRPr lang="en-US" altLang="zh-TW" dirty="0"/>
          </a:p>
          <a:p>
            <a:r>
              <a:rPr lang="en-US" dirty="0"/>
              <a:t>grid-column: </a:t>
            </a:r>
            <a:r>
              <a:rPr lang="zh-TW" altLang="en-US" dirty="0"/>
              <a:t>啟始線</a:t>
            </a:r>
            <a:r>
              <a:rPr lang="en-US" altLang="zh-TW" dirty="0"/>
              <a:t>/</a:t>
            </a:r>
            <a:r>
              <a:rPr lang="zh-TW" altLang="en-US" dirty="0"/>
              <a:t>中止線</a:t>
            </a:r>
            <a:endParaRPr lang="en-US" altLang="zh-TW" dirty="0"/>
          </a:p>
          <a:p>
            <a:pPr lvl="1"/>
            <a:r>
              <a:rPr lang="zh-TW" altLang="en-US" dirty="0"/>
              <a:t>例如：</a:t>
            </a:r>
            <a:r>
              <a:rPr lang="en-US" altLang="zh-TW" dirty="0"/>
              <a:t> </a:t>
            </a:r>
            <a:br>
              <a:rPr lang="en-US" altLang="zh-TW" dirty="0"/>
            </a:br>
            <a:r>
              <a:rPr lang="en-US" altLang="zh-TW" dirty="0"/>
              <a:t>grid-column: 2/4;</a:t>
            </a:r>
          </a:p>
          <a:p>
            <a:r>
              <a:rPr lang="en-US" dirty="0"/>
              <a:t>grid-row: </a:t>
            </a:r>
            <a:r>
              <a:rPr lang="zh-TW" altLang="en-US" dirty="0"/>
              <a:t>啟始線</a:t>
            </a:r>
            <a:r>
              <a:rPr lang="en-US" altLang="zh-TW" dirty="0"/>
              <a:t>/</a:t>
            </a:r>
            <a:r>
              <a:rPr lang="zh-TW" altLang="en-US" dirty="0"/>
              <a:t>中止線</a:t>
            </a:r>
            <a:endParaRPr lang="en-US" altLang="zh-TW" dirty="0"/>
          </a:p>
          <a:p>
            <a:pPr lvl="1"/>
            <a:r>
              <a:rPr lang="zh-TW" altLang="en-US" dirty="0"/>
              <a:t>例如：</a:t>
            </a:r>
            <a:br>
              <a:rPr lang="en-US" altLang="zh-TW" dirty="0"/>
            </a:br>
            <a:r>
              <a:rPr lang="en-US" altLang="zh-TW" dirty="0"/>
              <a:t>grid-row: 2/3;</a:t>
            </a:r>
          </a:p>
        </p:txBody>
      </p:sp>
    </p:spTree>
    <p:extLst>
      <p:ext uri="{BB962C8B-B14F-4D97-AF65-F5344CB8AC3E}">
        <p14:creationId xmlns:p14="http://schemas.microsoft.com/office/powerpoint/2010/main" val="538616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跨行跨列：</a:t>
            </a:r>
            <a:r>
              <a:rPr lang="en-US" dirty="0"/>
              <a:t>span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span keyword is used to define how many grid tracks an element should span.</a:t>
            </a:r>
          </a:p>
          <a:p>
            <a:pPr marL="0" indent="0">
              <a:buNone/>
            </a:pPr>
            <a:r>
              <a:rPr lang="en-US" dirty="0"/>
              <a:t>// Start at line 2, span 3 columns:</a:t>
            </a:r>
          </a:p>
          <a:p>
            <a:pPr marL="0" indent="0">
              <a:buNone/>
            </a:pPr>
            <a:r>
              <a:rPr lang="en-US" dirty="0"/>
              <a:t>grid-columns: 2/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3 span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225190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簡介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CSS Grid Layout</a:t>
            </a:r>
            <a:r>
              <a:rPr lang="en-US" dirty="0"/>
              <a:t> </a:t>
            </a:r>
            <a:r>
              <a:rPr lang="zh-TW" altLang="en-US" dirty="0"/>
              <a:t>是一種 二維（</a:t>
            </a:r>
            <a:r>
              <a:rPr lang="en-US" altLang="zh-TW" dirty="0"/>
              <a:t>2-Dimention</a:t>
            </a:r>
            <a:r>
              <a:rPr lang="zh-TW" altLang="en-US" dirty="0"/>
              <a:t>）的頁面布局（</a:t>
            </a:r>
            <a:r>
              <a:rPr lang="en-US" altLang="zh-TW" dirty="0"/>
              <a:t>Layout</a:t>
            </a:r>
            <a:r>
              <a:rPr lang="zh-TW" altLang="en-US" dirty="0"/>
              <a:t>）系統</a:t>
            </a:r>
            <a:endParaRPr lang="en-US" altLang="zh-TW" dirty="0"/>
          </a:p>
          <a:p>
            <a:r>
              <a:rPr lang="zh-TW" altLang="en-US" dirty="0"/>
              <a:t>可以應用於整個頁面，也適用於頁面上小範圍的</a:t>
            </a:r>
            <a:r>
              <a:rPr lang="en-US" altLang="zh-TW" dirty="0"/>
              <a:t>UI</a:t>
            </a:r>
            <a:r>
              <a:rPr lang="zh-TW" altLang="en-US" dirty="0"/>
              <a:t>元件</a:t>
            </a:r>
            <a:r>
              <a:rPr lang="en-US" dirty="0"/>
              <a:t> </a:t>
            </a:r>
          </a:p>
          <a:p>
            <a:r>
              <a:rPr lang="en-US" altLang="zh-TW" dirty="0"/>
              <a:t>Grid </a:t>
            </a:r>
            <a:r>
              <a:rPr lang="zh-TW" altLang="en-US" dirty="0"/>
              <a:t>由橫線與直線構成</a:t>
            </a:r>
            <a:endParaRPr lang="en-US" altLang="zh-TW" dirty="0"/>
          </a:p>
          <a:p>
            <a:pPr lvl="1"/>
            <a:r>
              <a:rPr lang="en-US" dirty="0"/>
              <a:t>Row </a:t>
            </a:r>
            <a:r>
              <a:rPr lang="zh-TW" altLang="en-US" dirty="0"/>
              <a:t>橫</a:t>
            </a:r>
            <a:endParaRPr lang="en-US" altLang="zh-TW" dirty="0"/>
          </a:p>
          <a:p>
            <a:pPr lvl="1"/>
            <a:r>
              <a:rPr lang="en-US" dirty="0"/>
              <a:t>Column </a:t>
            </a:r>
            <a:r>
              <a:rPr lang="zh-TW" altLang="en-US" dirty="0"/>
              <a:t>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4638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grid-template-areas</a:t>
            </a:r>
          </a:p>
        </p:txBody>
      </p:sp>
      <p:sp>
        <p:nvSpPr>
          <p:cNvPr id="13" name="內容版面配置區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Applied to grid container.</a:t>
            </a:r>
          </a:p>
          <a:p>
            <a:r>
              <a:rPr lang="en-US" dirty="0"/>
              <a:t>Uses a text-based grid map to apply grid area names to individual cells.</a:t>
            </a:r>
            <a:br>
              <a:rPr lang="en-US" dirty="0"/>
            </a:br>
            <a:r>
              <a:rPr lang="zh-TW" altLang="en-US" dirty="0"/>
              <a:t>幫每一個區域命名，再以區域的名稱套用位置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732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26"/>
            <a:ext cx="5083509" cy="686296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1806" y="987501"/>
            <a:ext cx="4680520" cy="589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994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lines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grid item placement requires additional columns or rows to be created, the browser adds implicit lines to keep the grid structurally sound.</a:t>
            </a:r>
            <a:br>
              <a:rPr lang="en-US" dirty="0"/>
            </a:br>
            <a:r>
              <a:rPr lang="zh-TW" altLang="en-US" dirty="0"/>
              <a:t>元件的設定位置超出邊線時，自動加線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4432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Accessibility Mantra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it accessible.</a:t>
            </a:r>
          </a:p>
          <a:p>
            <a:r>
              <a:rPr lang="en-US" dirty="0"/>
              <a:t>Make it fancy.</a:t>
            </a:r>
          </a:p>
          <a:p>
            <a:r>
              <a:rPr lang="en-US" dirty="0"/>
              <a:t>Make sure the fancy doesn’t break accessibility.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638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1</a:t>
            </a:r>
            <a:r>
              <a:rPr lang="zh-TW" altLang="en-US" dirty="0"/>
              <a:t>：鳳蝶簡介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需求：</a:t>
            </a:r>
            <a:endParaRPr lang="en-US" altLang="zh-TW" dirty="0"/>
          </a:p>
          <a:p>
            <a:pPr lvl="1"/>
            <a:r>
              <a:rPr lang="zh-TW" altLang="en-US" dirty="0"/>
              <a:t>只用一個 </a:t>
            </a:r>
            <a:r>
              <a:rPr lang="en-US" altLang="zh-TW" dirty="0"/>
              <a:t>html </a:t>
            </a:r>
            <a:r>
              <a:rPr lang="zh-TW" altLang="en-US" dirty="0"/>
              <a:t>檔案製作鳳蝶介紹網站</a:t>
            </a:r>
            <a:endParaRPr lang="en-US" altLang="zh-TW" dirty="0"/>
          </a:p>
          <a:p>
            <a:pPr lvl="1"/>
            <a:r>
              <a:rPr lang="zh-TW" altLang="en-US" dirty="0"/>
              <a:t>以選單的方式選擇鳳蝶</a:t>
            </a:r>
            <a:endParaRPr lang="en-US" altLang="zh-TW" dirty="0"/>
          </a:p>
          <a:p>
            <a:pPr lvl="1"/>
            <a:r>
              <a:rPr lang="zh-TW" altLang="en-US" dirty="0"/>
              <a:t>一次只顯示一種鳳蝶</a:t>
            </a:r>
            <a:endParaRPr lang="en-US" altLang="zh-TW" dirty="0"/>
          </a:p>
          <a:p>
            <a:r>
              <a:rPr lang="zh-TW" altLang="en-US" dirty="0"/>
              <a:t>技術要點：</a:t>
            </a:r>
            <a:endParaRPr lang="en-US" altLang="zh-TW" dirty="0"/>
          </a:p>
          <a:p>
            <a:pPr lvl="1"/>
            <a:r>
              <a:rPr lang="zh-TW" altLang="en-US" dirty="0"/>
              <a:t>以 </a:t>
            </a:r>
            <a:r>
              <a:rPr lang="en-US" altLang="zh-TW" dirty="0"/>
              <a:t>grid </a:t>
            </a:r>
            <a:r>
              <a:rPr lang="zh-TW" altLang="en-US" dirty="0"/>
              <a:t>規劃版面</a:t>
            </a:r>
            <a:endParaRPr lang="en-US" altLang="zh-TW" dirty="0"/>
          </a:p>
          <a:p>
            <a:pPr lvl="1"/>
            <a:r>
              <a:rPr lang="zh-TW" altLang="en-US" dirty="0"/>
              <a:t>以 </a:t>
            </a:r>
            <a:r>
              <a:rPr lang="en-US" altLang="zh-TW" dirty="0"/>
              <a:t>z-index </a:t>
            </a:r>
            <a:r>
              <a:rPr lang="zh-TW" altLang="en-US" dirty="0"/>
              <a:t>控制顯示項目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6421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</a:t>
            </a:r>
            <a:r>
              <a:rPr lang="en-US" altLang="zh-TW" dirty="0"/>
              <a:t>1</a:t>
            </a:r>
            <a:r>
              <a:rPr lang="zh-TW" altLang="en-US" dirty="0"/>
              <a:t>：鳳蝶簡介</a:t>
            </a:r>
            <a:endParaRPr 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84784"/>
            <a:ext cx="8229600" cy="367702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2427823" y="5517232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>
                <a:latin typeface="+mj-ea"/>
                <a:ea typeface="+mj-ea"/>
                <a:hlinkClick r:id="rId3"/>
              </a:rPr>
              <a:t>由此下載鳳蝶簡介素材</a:t>
            </a:r>
            <a:endParaRPr lang="en-US" sz="32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614515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1</a:t>
            </a:r>
            <a:r>
              <a:rPr lang="zh-TW" altLang="en-US" dirty="0"/>
              <a:t>：鳳蝶簡介</a:t>
            </a:r>
            <a:br>
              <a:rPr lang="en-US" altLang="zh-TW" dirty="0"/>
            </a:br>
            <a:r>
              <a:rPr lang="zh-TW" altLang="en-US" dirty="0"/>
              <a:t>第一層 </a:t>
            </a:r>
            <a:r>
              <a:rPr lang="en-US" altLang="zh-TW" dirty="0"/>
              <a:t>grid</a:t>
            </a:r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0" y="1427603"/>
            <a:ext cx="9048599" cy="441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220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1</a:t>
            </a:r>
            <a:r>
              <a:rPr lang="zh-TW" altLang="en-US" dirty="0"/>
              <a:t>：鳳蝶簡介</a:t>
            </a:r>
            <a:br>
              <a:rPr lang="en-US" altLang="zh-TW" dirty="0"/>
            </a:br>
            <a:r>
              <a:rPr lang="zh-TW" altLang="en-US" dirty="0"/>
              <a:t>第一層 </a:t>
            </a:r>
            <a:r>
              <a:rPr lang="en-US" altLang="zh-TW" dirty="0"/>
              <a:t>grid</a:t>
            </a:r>
            <a:endParaRPr 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1889597"/>
            <a:ext cx="9097551" cy="288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5700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1</a:t>
            </a:r>
            <a:r>
              <a:rPr lang="zh-TW" altLang="en-US" dirty="0"/>
              <a:t>：鳳蝶簡介</a:t>
            </a:r>
            <a:br>
              <a:rPr lang="en-US" altLang="zh-TW" dirty="0"/>
            </a:br>
            <a:r>
              <a:rPr lang="zh-TW" altLang="en-US" dirty="0"/>
              <a:t>第二層 </a:t>
            </a:r>
            <a:r>
              <a:rPr lang="en-US" altLang="zh-TW" dirty="0"/>
              <a:t>grid</a:t>
            </a:r>
            <a:endParaRPr 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3" y="1663209"/>
            <a:ext cx="9077694" cy="421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528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1</a:t>
            </a:r>
            <a:r>
              <a:rPr lang="zh-TW" altLang="en-US" dirty="0"/>
              <a:t>：鳳蝶簡介</a:t>
            </a:r>
            <a:br>
              <a:rPr lang="en-US" altLang="zh-TW" dirty="0"/>
            </a:br>
            <a:r>
              <a:rPr lang="zh-TW" altLang="en-US" dirty="0"/>
              <a:t>第二層 </a:t>
            </a:r>
            <a:r>
              <a:rPr lang="en-US" altLang="zh-TW" dirty="0"/>
              <a:t>grid</a:t>
            </a:r>
            <a:endParaRPr 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15" y="1788372"/>
            <a:ext cx="9046489" cy="286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40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Grid </a:t>
            </a:r>
            <a:r>
              <a:rPr lang="zh-TW" altLang="en-US"/>
              <a:t>的特性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Fixed and flexible track sizes</a:t>
            </a:r>
            <a:br>
              <a:rPr lang="en-US" dirty="0"/>
            </a:br>
            <a:r>
              <a:rPr lang="zh-TW" altLang="en-US" dirty="0"/>
              <a:t>兼具固定與彈性的尺寸</a:t>
            </a:r>
            <a:endParaRPr lang="en-US" dirty="0"/>
          </a:p>
          <a:p>
            <a:r>
              <a:rPr lang="en-US" dirty="0"/>
              <a:t>Item placement</a:t>
            </a:r>
            <a:br>
              <a:rPr lang="en-US" dirty="0"/>
            </a:br>
            <a:r>
              <a:rPr lang="zh-TW" altLang="en-US" dirty="0"/>
              <a:t>彈性的位置擺放</a:t>
            </a:r>
            <a:endParaRPr lang="en-US" dirty="0"/>
          </a:p>
          <a:p>
            <a:r>
              <a:rPr lang="en-US" dirty="0"/>
              <a:t>Creation of additional tracks to hold content</a:t>
            </a:r>
            <a:br>
              <a:rPr lang="en-US" dirty="0"/>
            </a:br>
            <a:r>
              <a:rPr lang="zh-TW" altLang="en-US" dirty="0"/>
              <a:t>自動建立額外的行列</a:t>
            </a:r>
            <a:endParaRPr lang="en-US" dirty="0"/>
          </a:p>
          <a:p>
            <a:r>
              <a:rPr lang="en-US" dirty="0"/>
              <a:t>Alignment control</a:t>
            </a:r>
            <a:br>
              <a:rPr lang="en-US" dirty="0"/>
            </a:br>
            <a:r>
              <a:rPr lang="zh-TW" altLang="en-US" dirty="0"/>
              <a:t>完整的對齊方向：上下左右中</a:t>
            </a:r>
            <a:endParaRPr lang="en-US" dirty="0"/>
          </a:p>
          <a:p>
            <a:r>
              <a:rPr lang="en-US" dirty="0"/>
              <a:t>Control of overlapping content</a:t>
            </a:r>
            <a:br>
              <a:rPr lang="en-US" dirty="0"/>
            </a:br>
            <a:r>
              <a:rPr lang="zh-TW" altLang="en-US" dirty="0"/>
              <a:t>控制重疊的內容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9489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1</a:t>
            </a:r>
            <a:r>
              <a:rPr lang="zh-TW" altLang="en-US" dirty="0"/>
              <a:t>：鳳蝶簡介</a:t>
            </a:r>
            <a:br>
              <a:rPr lang="en-US" altLang="zh-TW" dirty="0"/>
            </a:br>
            <a:r>
              <a:rPr lang="zh-TW" altLang="en-US" dirty="0"/>
              <a:t>第三層 </a:t>
            </a:r>
            <a:r>
              <a:rPr lang="en-US" altLang="zh-TW" dirty="0"/>
              <a:t>grid</a:t>
            </a:r>
            <a:endParaRPr 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" y="1556792"/>
            <a:ext cx="9106789" cy="419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7527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範例</a:t>
            </a:r>
            <a:r>
              <a:rPr lang="en-US" altLang="zh-TW" dirty="0"/>
              <a:t>1</a:t>
            </a:r>
            <a:r>
              <a:rPr lang="zh-TW" altLang="en-US" dirty="0"/>
              <a:t>：鳳蝶簡介</a:t>
            </a:r>
            <a:br>
              <a:rPr lang="en-US" altLang="zh-TW" dirty="0"/>
            </a:br>
            <a:r>
              <a:rPr lang="zh-TW" altLang="en-US" dirty="0"/>
              <a:t>第三層 </a:t>
            </a:r>
            <a:r>
              <a:rPr lang="en-US" altLang="zh-TW" dirty="0"/>
              <a:t>grid</a:t>
            </a:r>
            <a:endParaRPr 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6" y="2132856"/>
            <a:ext cx="9029468" cy="289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2454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zh-TW" altLang="en-US" dirty="0"/>
              <a:t>範例</a:t>
            </a:r>
            <a:r>
              <a:rPr lang="en-US" altLang="zh-TW" dirty="0"/>
              <a:t>1</a:t>
            </a:r>
            <a:r>
              <a:rPr lang="zh-TW" altLang="en-US" dirty="0"/>
              <a:t>：鳳蝶簡介</a:t>
            </a:r>
            <a:br>
              <a:rPr lang="en-US" altLang="zh-TW" dirty="0"/>
            </a:br>
            <a:r>
              <a:rPr lang="en-US" altLang="zh-TW" dirty="0"/>
              <a:t>grid </a:t>
            </a:r>
            <a:r>
              <a:rPr lang="zh-TW" altLang="en-US" dirty="0"/>
              <a:t>結構</a:t>
            </a:r>
            <a:endParaRPr 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69" y="1844824"/>
            <a:ext cx="8488516" cy="4584610"/>
          </a:xfrm>
          <a:prstGeom prst="rect">
            <a:avLst/>
          </a:prstGeom>
        </p:spPr>
      </p:pic>
      <p:sp>
        <p:nvSpPr>
          <p:cNvPr id="6" name="圓角矩形圖說文字 5"/>
          <p:cNvSpPr/>
          <p:nvPr/>
        </p:nvSpPr>
        <p:spPr>
          <a:xfrm>
            <a:off x="4606758" y="548680"/>
            <a:ext cx="4330824" cy="856803"/>
          </a:xfrm>
          <a:prstGeom prst="wedgeRoundRectCallout">
            <a:avLst>
              <a:gd name="adj1" fmla="val -89624"/>
              <a:gd name="adj2" fmla="val 127267"/>
              <a:gd name="adj3" fmla="val 16667"/>
            </a:avLst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/>
              <a:t>第 </a:t>
            </a:r>
            <a:r>
              <a:rPr lang="en-US" altLang="zh-TW" dirty="0"/>
              <a:t>1 </a:t>
            </a:r>
            <a:r>
              <a:rPr lang="zh-TW" altLang="en-US" dirty="0"/>
              <a:t>層 </a:t>
            </a:r>
            <a:r>
              <a:rPr lang="en-US" altLang="zh-TW" dirty="0"/>
              <a:t>grid</a:t>
            </a:r>
            <a:r>
              <a:rPr lang="zh-TW" altLang="en-US" dirty="0"/>
              <a:t>，</a:t>
            </a:r>
            <a:r>
              <a:rPr lang="en-US" altLang="zh-TW" dirty="0"/>
              <a:t>3 rows 1 col.</a:t>
            </a:r>
          </a:p>
          <a:p>
            <a:r>
              <a:rPr lang="zh-TW" altLang="en-US" dirty="0"/>
              <a:t>上下劃分標題區、選單區、內容區</a:t>
            </a:r>
            <a:endParaRPr lang="en-US" dirty="0"/>
          </a:p>
        </p:txBody>
      </p:sp>
      <p:sp>
        <p:nvSpPr>
          <p:cNvPr id="7" name="圓角矩形圖說文字 6"/>
          <p:cNvSpPr/>
          <p:nvPr/>
        </p:nvSpPr>
        <p:spPr>
          <a:xfrm>
            <a:off x="4217090" y="1950404"/>
            <a:ext cx="4708374" cy="758516"/>
          </a:xfrm>
          <a:prstGeom prst="wedgeRoundRectCallout">
            <a:avLst>
              <a:gd name="adj1" fmla="val -80531"/>
              <a:gd name="adj2" fmla="val 356546"/>
              <a:gd name="adj3" fmla="val 16667"/>
            </a:avLst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/>
              <a:t>第</a:t>
            </a:r>
            <a:r>
              <a:rPr lang="en-US" altLang="zh-TW" dirty="0"/>
              <a:t> 2 </a:t>
            </a:r>
            <a:r>
              <a:rPr lang="zh-TW" altLang="en-US" dirty="0"/>
              <a:t>層 </a:t>
            </a:r>
            <a:r>
              <a:rPr lang="en-US" altLang="zh-TW" dirty="0"/>
              <a:t>grid</a:t>
            </a:r>
            <a:r>
              <a:rPr lang="zh-TW" altLang="en-US" dirty="0"/>
              <a:t>，</a:t>
            </a:r>
            <a:r>
              <a:rPr lang="en-US" altLang="zh-TW" dirty="0"/>
              <a:t>1 row 1 col. Area </a:t>
            </a:r>
            <a:r>
              <a:rPr lang="zh-TW" altLang="en-US" dirty="0"/>
              <a:t>命名為 </a:t>
            </a:r>
            <a:r>
              <a:rPr lang="en-US" altLang="zh-TW" dirty="0"/>
              <a:t>‘card’ </a:t>
            </a:r>
          </a:p>
          <a:p>
            <a:r>
              <a:rPr lang="zh-TW" altLang="en-US" dirty="0"/>
              <a:t>所有的鳳蝶項目全部重疊於此</a:t>
            </a:r>
            <a:endParaRPr lang="en-US" dirty="0"/>
          </a:p>
        </p:txBody>
      </p:sp>
      <p:sp>
        <p:nvSpPr>
          <p:cNvPr id="8" name="圓角矩形圖說文字 7"/>
          <p:cNvSpPr/>
          <p:nvPr/>
        </p:nvSpPr>
        <p:spPr>
          <a:xfrm>
            <a:off x="4255297" y="4137129"/>
            <a:ext cx="4708374" cy="758516"/>
          </a:xfrm>
          <a:prstGeom prst="wedgeRoundRectCallout">
            <a:avLst>
              <a:gd name="adj1" fmla="val -38557"/>
              <a:gd name="adj2" fmla="val 105722"/>
              <a:gd name="adj3" fmla="val 16667"/>
            </a:avLst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/>
              <a:t>第</a:t>
            </a:r>
            <a:r>
              <a:rPr lang="en-US" altLang="zh-TW" dirty="0"/>
              <a:t> 3 </a:t>
            </a:r>
            <a:r>
              <a:rPr lang="zh-TW" altLang="en-US" dirty="0"/>
              <a:t>層 </a:t>
            </a:r>
            <a:r>
              <a:rPr lang="en-US" altLang="zh-TW" dirty="0"/>
              <a:t>grid</a:t>
            </a:r>
            <a:r>
              <a:rPr lang="zh-TW" altLang="en-US" dirty="0"/>
              <a:t>，</a:t>
            </a:r>
            <a:r>
              <a:rPr lang="en-US" altLang="zh-TW" dirty="0"/>
              <a:t>2 rows 2 cols, </a:t>
            </a:r>
            <a:r>
              <a:rPr lang="zh-TW" altLang="en-US" dirty="0"/>
              <a:t>包含一隻鳳蝶</a:t>
            </a:r>
            <a:r>
              <a:rPr lang="en-US" altLang="zh-TW" dirty="0"/>
              <a:t> </a:t>
            </a:r>
          </a:p>
          <a:p>
            <a:r>
              <a:rPr lang="zh-TW" altLang="en-US" dirty="0"/>
              <a:t>用於安排鳳蝶照片、標題、文字說明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8831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結語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以 </a:t>
            </a:r>
            <a:r>
              <a:rPr lang="en-US" altLang="zh-TW" dirty="0"/>
              <a:t>grid </a:t>
            </a:r>
            <a:r>
              <a:rPr lang="zh-TW" altLang="en-US" dirty="0"/>
              <a:t>靈活規劃頁面</a:t>
            </a:r>
            <a:endParaRPr lang="en-US" altLang="zh-TW" dirty="0"/>
          </a:p>
          <a:p>
            <a:r>
              <a:rPr lang="en-US" altLang="zh-TW" dirty="0"/>
              <a:t>Container </a:t>
            </a:r>
            <a:r>
              <a:rPr lang="zh-TW" altLang="en-US" dirty="0"/>
              <a:t>為範圍</a:t>
            </a:r>
            <a:endParaRPr lang="en-US" altLang="zh-TW" dirty="0"/>
          </a:p>
          <a:p>
            <a:pPr lvl="1"/>
            <a:r>
              <a:rPr lang="zh-TW" altLang="en-US" dirty="0"/>
              <a:t>可以包含整個頁面，也可以只涵蓋小區域</a:t>
            </a:r>
            <a:endParaRPr lang="en-US" altLang="zh-TW" dirty="0"/>
          </a:p>
          <a:p>
            <a:r>
              <a:rPr lang="zh-TW" altLang="en-US" dirty="0"/>
              <a:t>橫向 </a:t>
            </a:r>
            <a:r>
              <a:rPr lang="en-US" altLang="zh-TW" dirty="0"/>
              <a:t>row, </a:t>
            </a:r>
            <a:r>
              <a:rPr lang="zh-TW" altLang="en-US" dirty="0"/>
              <a:t>縱向 </a:t>
            </a:r>
            <a:r>
              <a:rPr lang="en-US" altLang="zh-TW" dirty="0"/>
              <a:t>column</a:t>
            </a:r>
          </a:p>
          <a:p>
            <a:r>
              <a:rPr lang="zh-TW" altLang="en-US" dirty="0"/>
              <a:t>以格線設定位置與範圍</a:t>
            </a:r>
            <a:endParaRPr lang="en-US" altLang="zh-TW" dirty="0"/>
          </a:p>
          <a:p>
            <a:pPr lvl="1"/>
            <a:r>
              <a:rPr lang="zh-TW" altLang="en-US" dirty="0"/>
              <a:t>格線編號從 </a:t>
            </a:r>
            <a:r>
              <a:rPr lang="en-US" altLang="zh-TW" dirty="0"/>
              <a:t>1 </a:t>
            </a:r>
            <a:r>
              <a:rPr lang="zh-TW" altLang="en-US" dirty="0"/>
              <a:t>開始</a:t>
            </a:r>
            <a:endParaRPr lang="en-US" altLang="zh-TW" dirty="0"/>
          </a:p>
          <a:p>
            <a:r>
              <a:rPr lang="zh-TW" altLang="en-US" dirty="0"/>
              <a:t>格線可以命名，區域也可以命名</a:t>
            </a:r>
            <a:endParaRPr lang="en-US" altLang="zh-TW" dirty="0"/>
          </a:p>
          <a:p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20275698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 </a:t>
            </a:r>
            <a:r>
              <a:rPr lang="en-US" altLang="zh-TW" dirty="0"/>
              <a:t>1</a:t>
            </a:r>
            <a:r>
              <a:rPr lang="zh-TW" altLang="en-US" dirty="0"/>
              <a:t>：鳳蝶簡介增修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hlinkClick r:id="rId2"/>
              </a:rPr>
              <a:t>下載鳳蝶簡介</a:t>
            </a:r>
            <a:r>
              <a:rPr lang="zh-TW" altLang="en-US" dirty="0"/>
              <a:t>，增加第 </a:t>
            </a:r>
            <a:r>
              <a:rPr lang="en-US" altLang="zh-TW" dirty="0"/>
              <a:t>6 </a:t>
            </a:r>
            <a:r>
              <a:rPr lang="zh-TW" altLang="en-US" dirty="0"/>
              <a:t>隻鳳蝶「花鳳蝶」</a:t>
            </a:r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266" y="2310633"/>
            <a:ext cx="8779468" cy="4286719"/>
          </a:xfrm>
          <a:prstGeom prst="rect">
            <a:avLst/>
          </a:prstGeom>
        </p:spPr>
      </p:pic>
      <p:sp>
        <p:nvSpPr>
          <p:cNvPr id="6" name="圓角矩形圖說文字 5"/>
          <p:cNvSpPr/>
          <p:nvPr/>
        </p:nvSpPr>
        <p:spPr>
          <a:xfrm>
            <a:off x="3347864" y="4581128"/>
            <a:ext cx="3168352" cy="1224136"/>
          </a:xfrm>
          <a:prstGeom prst="wedgeRoundRectCallout">
            <a:avLst>
              <a:gd name="adj1" fmla="val 72180"/>
              <a:gd name="adj2" fmla="val -153172"/>
              <a:gd name="adj3" fmla="val 16667"/>
            </a:avLst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dirty="0">
                <a:latin typeface="+mj-ea"/>
                <a:ea typeface="+mj-ea"/>
              </a:rPr>
              <a:t>圖片： </a:t>
            </a:r>
            <a:r>
              <a:rPr lang="en-US" altLang="zh-TW" sz="3200" dirty="0">
                <a:latin typeface="+mj-ea"/>
                <a:ea typeface="+mj-ea"/>
              </a:rPr>
              <a:t>b6.jpg</a:t>
            </a:r>
          </a:p>
          <a:p>
            <a:r>
              <a:rPr lang="zh-TW" altLang="en-US" sz="3200" dirty="0">
                <a:latin typeface="+mj-ea"/>
                <a:ea typeface="+mj-ea"/>
              </a:rPr>
              <a:t>文字：</a:t>
            </a:r>
            <a:r>
              <a:rPr lang="en-US" altLang="zh-TW" sz="3200" dirty="0">
                <a:latin typeface="+mj-ea"/>
                <a:ea typeface="+mj-ea"/>
              </a:rPr>
              <a:t>index.txt</a:t>
            </a:r>
            <a:endParaRPr lang="en-US" sz="32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822150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 </a:t>
            </a:r>
            <a:r>
              <a:rPr lang="en-US" altLang="zh-TW" dirty="0"/>
              <a:t>2</a:t>
            </a:r>
            <a:r>
              <a:rPr lang="zh-TW" altLang="en-US" dirty="0"/>
              <a:t>：鳳蝶簡介增修</a:t>
            </a:r>
            <a:endParaRPr 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修改 </a:t>
            </a:r>
            <a:r>
              <a:rPr lang="en-US" altLang="zh-TW" dirty="0"/>
              <a:t>grid </a:t>
            </a:r>
            <a:r>
              <a:rPr lang="zh-TW" altLang="en-US"/>
              <a:t>設定，選單改</a:t>
            </a:r>
            <a:r>
              <a:rPr lang="zh-TW" altLang="en-US" dirty="0"/>
              <a:t>列左側</a:t>
            </a:r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5" y="2289798"/>
            <a:ext cx="8945311" cy="452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882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Grid </a:t>
            </a:r>
            <a:r>
              <a:rPr lang="zh-TW" altLang="en-US" dirty="0"/>
              <a:t>基本概念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Grid Container </a:t>
            </a:r>
            <a:r>
              <a:rPr lang="zh-TW" altLang="en-US" dirty="0"/>
              <a:t>容器</a:t>
            </a:r>
            <a:endParaRPr lang="en-US" dirty="0"/>
          </a:p>
          <a:p>
            <a:r>
              <a:rPr lang="en-US" dirty="0"/>
              <a:t>Grid Item </a:t>
            </a:r>
            <a:r>
              <a:rPr lang="zh-TW" altLang="en-US" dirty="0"/>
              <a:t>項目</a:t>
            </a:r>
            <a:endParaRPr lang="en-US" dirty="0"/>
          </a:p>
          <a:p>
            <a:r>
              <a:rPr lang="en-US" dirty="0"/>
              <a:t>Grid Line </a:t>
            </a:r>
            <a:r>
              <a:rPr lang="zh-TW" altLang="en-US" dirty="0"/>
              <a:t>線</a:t>
            </a:r>
            <a:endParaRPr lang="en-US" dirty="0"/>
          </a:p>
          <a:p>
            <a:r>
              <a:rPr lang="en-US" dirty="0"/>
              <a:t>Grid Cell </a:t>
            </a:r>
            <a:r>
              <a:rPr lang="zh-TW" altLang="en-US" dirty="0"/>
              <a:t>格子</a:t>
            </a:r>
            <a:endParaRPr lang="en-US" dirty="0"/>
          </a:p>
          <a:p>
            <a:r>
              <a:rPr lang="en-US" dirty="0"/>
              <a:t>Grid Track </a:t>
            </a:r>
            <a:r>
              <a:rPr lang="zh-TW" altLang="en-US" dirty="0"/>
              <a:t>軌</a:t>
            </a:r>
            <a:endParaRPr lang="en-US" dirty="0"/>
          </a:p>
          <a:p>
            <a:r>
              <a:rPr lang="en-US" dirty="0"/>
              <a:t>Grid Area </a:t>
            </a:r>
            <a:r>
              <a:rPr lang="zh-TW" altLang="en-US" dirty="0"/>
              <a:t>區域</a:t>
            </a:r>
            <a:endParaRPr lang="en-US" dirty="0"/>
          </a:p>
          <a:p>
            <a:r>
              <a:rPr lang="en-US" dirty="0"/>
              <a:t>Grid Gap </a:t>
            </a:r>
            <a:r>
              <a:rPr lang="zh-TW" altLang="en-US" dirty="0"/>
              <a:t>間隙</a:t>
            </a:r>
            <a:endParaRPr lang="en-US" dirty="0"/>
          </a:p>
        </p:txBody>
      </p:sp>
      <p:sp>
        <p:nvSpPr>
          <p:cNvPr id="4" name="爆炸 1 3"/>
          <p:cNvSpPr/>
          <p:nvPr/>
        </p:nvSpPr>
        <p:spPr>
          <a:xfrm>
            <a:off x="3635896" y="1988840"/>
            <a:ext cx="5508104" cy="4680520"/>
          </a:xfrm>
          <a:prstGeom prst="irregularSeal1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bg1"/>
                </a:solidFill>
                <a:latin typeface="+mj-ea"/>
                <a:ea typeface="+mj-ea"/>
              </a:rPr>
              <a:t>記住英文名詞！</a:t>
            </a:r>
            <a:endParaRPr lang="en-US" altLang="zh-TW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TW" altLang="en-US" sz="2400" b="1" dirty="0">
                <a:solidFill>
                  <a:schemeClr val="bg1"/>
                </a:solidFill>
                <a:latin typeface="+mj-ea"/>
                <a:ea typeface="+mj-ea"/>
              </a:rPr>
              <a:t>編寫 </a:t>
            </a:r>
            <a:r>
              <a:rPr lang="en-US" altLang="zh-TW" sz="2400" b="1" dirty="0">
                <a:solidFill>
                  <a:schemeClr val="bg1"/>
                </a:solidFill>
                <a:latin typeface="+mj-ea"/>
                <a:ea typeface="+mj-ea"/>
              </a:rPr>
              <a:t>CSS </a:t>
            </a:r>
            <a:r>
              <a:rPr lang="zh-TW" altLang="en-US" sz="2400" b="1" dirty="0">
                <a:solidFill>
                  <a:schemeClr val="bg1"/>
                </a:solidFill>
                <a:latin typeface="+mj-ea"/>
                <a:ea typeface="+mj-ea"/>
              </a:rPr>
              <a:t>的時候看到的是英文，沒有中文！</a:t>
            </a:r>
            <a:endParaRPr 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03144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Grid </a:t>
            </a:r>
            <a:r>
              <a:rPr lang="zh-TW" altLang="en-US" dirty="0"/>
              <a:t>基本概念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noFill/>
        </p:spPr>
        <p:txBody>
          <a:bodyPr/>
          <a:lstStyle/>
          <a:p>
            <a:r>
              <a:rPr lang="en-US" dirty="0"/>
              <a:t>Grid Container</a:t>
            </a:r>
          </a:p>
          <a:p>
            <a:pPr marL="457200" lvl="1" indent="0">
              <a:buNone/>
            </a:pPr>
            <a:r>
              <a:rPr lang="en-US" dirty="0"/>
              <a:t>Element containing a grid, defined by setting</a:t>
            </a:r>
          </a:p>
          <a:p>
            <a:pPr marL="457200" lvl="1" indent="0">
              <a:buNone/>
            </a:pPr>
            <a:endParaRPr lang="en-US" b="1" dirty="0"/>
          </a:p>
          <a:p>
            <a:pPr marL="5715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.site { </a:t>
            </a:r>
          </a:p>
          <a:p>
            <a:pPr marL="5715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display: grid;</a:t>
            </a:r>
          </a:p>
          <a:p>
            <a:pPr marL="5715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TW" alt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404397" y="1600200"/>
            <a:ext cx="4739603" cy="4865063"/>
          </a:xfrm>
        </p:spPr>
      </p:pic>
    </p:spTree>
    <p:extLst>
      <p:ext uri="{BB962C8B-B14F-4D97-AF65-F5344CB8AC3E}">
        <p14:creationId xmlns:p14="http://schemas.microsoft.com/office/powerpoint/2010/main" val="1499828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Grid </a:t>
            </a:r>
            <a:r>
              <a:rPr lang="zh-TW" altLang="en-US"/>
              <a:t>基本概念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Grid Item</a:t>
            </a:r>
          </a:p>
          <a:p>
            <a:pPr marL="457200" lvl="1" indent="0">
              <a:buNone/>
            </a:pPr>
            <a:r>
              <a:rPr lang="en-US" dirty="0"/>
              <a:t>Element that is a </a:t>
            </a:r>
            <a:r>
              <a:rPr lang="en-US" b="1" dirty="0"/>
              <a:t>direct descendant</a:t>
            </a:r>
            <a:r>
              <a:rPr lang="en-US" dirty="0"/>
              <a:t> of the grid container.</a:t>
            </a:r>
          </a:p>
          <a:p>
            <a:r>
              <a:rPr lang="en-US" b="1" dirty="0"/>
              <a:t>Only first-level descendants </a:t>
            </a:r>
            <a:r>
              <a:rPr lang="en-US" dirty="0"/>
              <a:t>of a grid container are placed on the grid. </a:t>
            </a:r>
          </a:p>
          <a:p>
            <a:r>
              <a:rPr lang="en-US" dirty="0"/>
              <a:t>Children of these descendants are not affected by the grid at all</a:t>
            </a:r>
          </a:p>
        </p:txBody>
      </p:sp>
      <p:pic>
        <p:nvPicPr>
          <p:cNvPr id="11" name="內容版面配置區 10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495800" y="1600200"/>
            <a:ext cx="4661047" cy="4740821"/>
          </a:xfrm>
        </p:spPr>
      </p:pic>
    </p:spTree>
    <p:extLst>
      <p:ext uri="{BB962C8B-B14F-4D97-AF65-F5344CB8AC3E}">
        <p14:creationId xmlns:p14="http://schemas.microsoft.com/office/powerpoint/2010/main" val="4058343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Grid </a:t>
            </a:r>
            <a:r>
              <a:rPr lang="zh-TW" altLang="en-US" dirty="0"/>
              <a:t>基本概念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Grid Line</a:t>
            </a:r>
          </a:p>
          <a:p>
            <a:pPr marL="457200" lvl="1" indent="0">
              <a:buNone/>
            </a:pPr>
            <a:r>
              <a:rPr lang="en-US" dirty="0"/>
              <a:t>Horizontal (</a:t>
            </a:r>
            <a:r>
              <a:rPr lang="en-US" dirty="0">
                <a:solidFill>
                  <a:srgbClr val="0000FF"/>
                </a:solidFill>
              </a:rPr>
              <a:t>row</a:t>
            </a:r>
            <a:r>
              <a:rPr lang="en-US" dirty="0"/>
              <a:t>) or vertical (</a:t>
            </a:r>
            <a:r>
              <a:rPr lang="en-US" dirty="0">
                <a:solidFill>
                  <a:srgbClr val="FF0000"/>
                </a:solidFill>
              </a:rPr>
              <a:t>column</a:t>
            </a:r>
            <a:r>
              <a:rPr lang="en-US" dirty="0"/>
              <a:t>) line separating the grid into sections.</a:t>
            </a:r>
          </a:p>
          <a:p>
            <a:r>
              <a:rPr lang="en-US" dirty="0"/>
              <a:t>Ordered left-to-right, top-to-bottom start from 1</a:t>
            </a:r>
          </a:p>
        </p:txBody>
      </p:sp>
      <p:pic>
        <p:nvPicPr>
          <p:cNvPr id="23" name="內容版面配置區 2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700808"/>
            <a:ext cx="4496427" cy="4648849"/>
          </a:xfrm>
        </p:spPr>
      </p:pic>
      <p:sp>
        <p:nvSpPr>
          <p:cNvPr id="24" name="文字方塊 23"/>
          <p:cNvSpPr txBox="1"/>
          <p:nvPr/>
        </p:nvSpPr>
        <p:spPr>
          <a:xfrm>
            <a:off x="617815" y="4797152"/>
            <a:ext cx="387798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/>
              <a:t>由左而右，從上到下</a:t>
            </a:r>
            <a:endParaRPr lang="en-US" altLang="zh-TW" sz="3200" b="1" dirty="0"/>
          </a:p>
          <a:p>
            <a:r>
              <a:rPr lang="zh-TW" altLang="en-US" sz="3200" b="1" dirty="0"/>
              <a:t>從 </a:t>
            </a:r>
            <a:r>
              <a:rPr lang="en-US" altLang="zh-TW" sz="3200" b="1" dirty="0"/>
              <a:t>1 </a:t>
            </a:r>
            <a:r>
              <a:rPr lang="zh-TW" altLang="en-US" sz="3200" b="1" dirty="0"/>
              <a:t>開始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18355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Grid </a:t>
            </a:r>
            <a:r>
              <a:rPr lang="zh-TW" altLang="en-US" dirty="0"/>
              <a:t>基本概念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Grid Cell</a:t>
            </a:r>
          </a:p>
          <a:p>
            <a:pPr marL="457200" lvl="1" indent="0">
              <a:buNone/>
            </a:pPr>
            <a:r>
              <a:rPr lang="en-US" dirty="0"/>
              <a:t>The intersection between a grid row and a grid column. </a:t>
            </a:r>
          </a:p>
          <a:p>
            <a:pPr marL="457200" lvl="1" indent="0">
              <a:buNone/>
            </a:pPr>
            <a:r>
              <a:rPr lang="en-US" dirty="0"/>
              <a:t>Effectively the same as a table cell.</a:t>
            </a:r>
          </a:p>
        </p:txBody>
      </p:sp>
      <p:sp>
        <p:nvSpPr>
          <p:cNvPr id="9" name="文字方塊 8"/>
          <p:cNvSpPr txBox="1"/>
          <p:nvPr/>
        </p:nvSpPr>
        <p:spPr>
          <a:xfrm>
            <a:off x="971600" y="4293096"/>
            <a:ext cx="18614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/>
              <a:t>單 </a:t>
            </a:r>
            <a:r>
              <a:rPr lang="en-US" altLang="zh-TW" sz="3200" b="1" dirty="0"/>
              <a:t>1 </a:t>
            </a:r>
            <a:r>
              <a:rPr lang="zh-TW" altLang="en-US" sz="3200" b="1" dirty="0"/>
              <a:t>格子</a:t>
            </a:r>
            <a:endParaRPr lang="en-US" sz="3200" b="1" dirty="0"/>
          </a:p>
        </p:txBody>
      </p:sp>
      <p:pic>
        <p:nvPicPr>
          <p:cNvPr id="11" name="內容版面配置區 10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794" y="1571142"/>
            <a:ext cx="4496427" cy="4648849"/>
          </a:xfrm>
        </p:spPr>
      </p:pic>
    </p:spTree>
    <p:extLst>
      <p:ext uri="{BB962C8B-B14F-4D97-AF65-F5344CB8AC3E}">
        <p14:creationId xmlns:p14="http://schemas.microsoft.com/office/powerpoint/2010/main" val="3749651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Grid </a:t>
            </a:r>
            <a:r>
              <a:rPr lang="zh-TW" altLang="en-US" dirty="0"/>
              <a:t>基本概念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Grid Track</a:t>
            </a:r>
          </a:p>
          <a:p>
            <a:pPr marL="457200" lvl="1" indent="0">
              <a:buNone/>
            </a:pPr>
            <a:r>
              <a:rPr lang="en-US" dirty="0"/>
              <a:t>The space between two or more adjacent grid lines. </a:t>
            </a:r>
          </a:p>
          <a:p>
            <a:r>
              <a:rPr lang="en-US" dirty="0">
                <a:solidFill>
                  <a:srgbClr val="0000FF"/>
                </a:solidFill>
              </a:rPr>
              <a:t>Row tracks</a:t>
            </a:r>
            <a:r>
              <a:rPr lang="en-US" dirty="0"/>
              <a:t> are horizontal, </a:t>
            </a:r>
          </a:p>
          <a:p>
            <a:r>
              <a:rPr lang="en-US" dirty="0">
                <a:solidFill>
                  <a:srgbClr val="FF0000"/>
                </a:solidFill>
              </a:rPr>
              <a:t>Column tracks</a:t>
            </a:r>
            <a:r>
              <a:rPr lang="en-US" dirty="0"/>
              <a:t> are vertical.</a:t>
            </a:r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513" y="1509840"/>
            <a:ext cx="4496427" cy="4648849"/>
          </a:xfrm>
        </p:spPr>
      </p:pic>
      <p:sp>
        <p:nvSpPr>
          <p:cNvPr id="9" name="文字方塊 8"/>
          <p:cNvSpPr txBox="1"/>
          <p:nvPr/>
        </p:nvSpPr>
        <p:spPr>
          <a:xfrm>
            <a:off x="477517" y="4800054"/>
            <a:ext cx="402866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/>
              <a:t>一整個 </a:t>
            </a:r>
            <a:r>
              <a:rPr lang="en-US" altLang="zh-TW" sz="3200" b="1" dirty="0"/>
              <a:t>row</a:t>
            </a:r>
            <a:r>
              <a:rPr lang="zh-TW" altLang="en-US" sz="3200" b="1" dirty="0"/>
              <a:t>（橫）</a:t>
            </a:r>
            <a:r>
              <a:rPr lang="en-US" altLang="zh-TW" sz="3200" b="1" dirty="0"/>
              <a:t> </a:t>
            </a:r>
            <a:r>
              <a:rPr lang="zh-TW" altLang="en-US" sz="3200" b="1" dirty="0"/>
              <a:t>或</a:t>
            </a:r>
            <a:endParaRPr lang="en-US" altLang="zh-TW" sz="3200" b="1" dirty="0"/>
          </a:p>
          <a:p>
            <a:r>
              <a:rPr lang="zh-TW" altLang="en-US" sz="3200" b="1" dirty="0"/>
              <a:t>一整個 </a:t>
            </a:r>
            <a:r>
              <a:rPr lang="en-US" altLang="zh-TW" sz="3200" b="1" dirty="0"/>
              <a:t>column</a:t>
            </a:r>
            <a:r>
              <a:rPr lang="zh-TW" altLang="en-US" sz="3200" b="1" dirty="0"/>
              <a:t>（直）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2165427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暗香撲面">
  <a:themeElements>
    <a:clrScheme name="暗香撲面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918415"/>
      </a:accent1>
      <a:accent2>
        <a:srgbClr val="C47546"/>
      </a:accent2>
      <a:accent3>
        <a:srgbClr val="AFB591"/>
      </a:accent3>
      <a:accent4>
        <a:srgbClr val="B9945B"/>
      </a:accent4>
      <a:accent5>
        <a:srgbClr val="85ADBC"/>
      </a:accent5>
      <a:accent6>
        <a:srgbClr val="E5B440"/>
      </a:accent6>
      <a:hlink>
        <a:srgbClr val="00D5D5"/>
      </a:hlink>
      <a:folHlink>
        <a:srgbClr val="DD00DD"/>
      </a:folHlink>
    </a:clrScheme>
    <a:fontScheme name="暗香撲面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創英角ｺﾞｼｯｸUB"/>
        <a:font script="Hang" typeface="맑은 고딕"/>
        <a:font script="Hans" typeface="黑体"/>
        <a:font script="Hant" typeface="新細明體"/>
        <a:font script="Arab" typeface="Arial"/>
        <a:font script="Hebr" typeface="Arial"/>
        <a:font script="Thai" typeface="Cordian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暗香撲面">
      <a:fillStyleLst>
        <a:solidFill>
          <a:schemeClr val="phClr"/>
        </a:solidFill>
        <a:gradFill rotWithShape="1">
          <a:gsLst>
            <a:gs pos="0">
              <a:schemeClr val="phClr">
                <a:tint val="98000"/>
                <a:satMod val="220000"/>
              </a:schemeClr>
            </a:gs>
            <a:gs pos="31000">
              <a:schemeClr val="phClr">
                <a:tint val="30000"/>
                <a:satMod val="150000"/>
              </a:schemeClr>
            </a:gs>
            <a:gs pos="91000">
              <a:schemeClr val="phClr">
                <a:tint val="96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28000"/>
                <a:satMod val="100000"/>
              </a:schemeClr>
              <a:schemeClr val="phClr">
                <a:tint val="100000"/>
                <a:satMod val="200000"/>
              </a:schemeClr>
            </a:duotone>
          </a:blip>
          <a:tile tx="0" ty="0" sx="80000" sy="8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10000"/>
              </a:schemeClr>
            </a:glow>
          </a:effectLst>
        </a:effectStyle>
        <a:effectStyle>
          <a:effectLst>
            <a:outerShdw blurRad="34925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9525" prstMaterial="dkEdge">
            <a:bevelT w="12000" h="24150"/>
            <a:contourClr>
              <a:schemeClr val="phClr">
                <a:satMod val="110000"/>
              </a:schemeClr>
            </a:contourClr>
          </a:sp3d>
        </a:effectStyle>
        <a:effectStyle>
          <a:effectLst>
            <a:outerShdw blurRad="50800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18700" prstMaterial="dkEdge">
            <a:bevelT w="44450" h="80600"/>
            <a:contourClr>
              <a:schemeClr val="phClr"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0000"/>
                <a:satMod val="1000000"/>
              </a:schemeClr>
            </a:gs>
            <a:gs pos="31000">
              <a:schemeClr val="phClr">
                <a:shade val="85000"/>
                <a:satMod val="450000"/>
              </a:schemeClr>
            </a:gs>
            <a:gs pos="100000">
              <a:schemeClr val="phClr">
                <a:tint val="70000"/>
                <a:satMod val="300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2">
            <a:duotone>
              <a:schemeClr val="phClr">
                <a:tint val="100000"/>
                <a:shade val="70000"/>
                <a:hueMod val="100000"/>
                <a:satMod val="100000"/>
              </a:schemeClr>
              <a:schemeClr val="phClr">
                <a:tint val="90000"/>
                <a:shade val="100000"/>
                <a:hueMod val="100000"/>
                <a:satMod val="10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5116</TotalTime>
  <Words>1007</Words>
  <Application>Microsoft Office PowerPoint</Application>
  <PresentationFormat>如螢幕大小 (4:3)</PresentationFormat>
  <Paragraphs>147</Paragraphs>
  <Slides>35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35</vt:i4>
      </vt:variant>
    </vt:vector>
  </HeadingPairs>
  <TitlesOfParts>
    <vt:vector size="43" baseType="lpstr">
      <vt:lpstr>微軟正黑體</vt:lpstr>
      <vt:lpstr>Arial</vt:lpstr>
      <vt:lpstr>Calibri</vt:lpstr>
      <vt:lpstr>Courier New</vt:lpstr>
      <vt:lpstr>Franklin Gothic Book</vt:lpstr>
      <vt:lpstr>Franklin Gothic Medium</vt:lpstr>
      <vt:lpstr>Wingdings 2</vt:lpstr>
      <vt:lpstr>暗香撲面</vt:lpstr>
      <vt:lpstr>格線佈局</vt:lpstr>
      <vt:lpstr>簡介</vt:lpstr>
      <vt:lpstr>Grid 的特性</vt:lpstr>
      <vt:lpstr>Grid 基本概念</vt:lpstr>
      <vt:lpstr>Grid 基本概念</vt:lpstr>
      <vt:lpstr>Grid 基本概念</vt:lpstr>
      <vt:lpstr>Grid 基本概念</vt:lpstr>
      <vt:lpstr>Grid 基本概念</vt:lpstr>
      <vt:lpstr>Grid 基本概念</vt:lpstr>
      <vt:lpstr>Grid 基本概念</vt:lpstr>
      <vt:lpstr>Grid 基本概念</vt:lpstr>
      <vt:lpstr>單位（Unit）</vt:lpstr>
      <vt:lpstr>調整大小</vt:lpstr>
      <vt:lpstr>grid-template-columns</vt:lpstr>
      <vt:lpstr>grid-template-rows</vt:lpstr>
      <vt:lpstr>minmax() function</vt:lpstr>
      <vt:lpstr>repeat() notation</vt:lpstr>
      <vt:lpstr>Placing Items on the Grid</vt:lpstr>
      <vt:lpstr>跨行跨列：span</vt:lpstr>
      <vt:lpstr>grid-template-areas</vt:lpstr>
      <vt:lpstr>PowerPoint 簡報</vt:lpstr>
      <vt:lpstr>Implicit lines</vt:lpstr>
      <vt:lpstr>Accessibility Mantra</vt:lpstr>
      <vt:lpstr>範例1：鳳蝶簡介</vt:lpstr>
      <vt:lpstr>範例1：鳳蝶簡介</vt:lpstr>
      <vt:lpstr>範例1：鳳蝶簡介 第一層 grid</vt:lpstr>
      <vt:lpstr>範例1：鳳蝶簡介 第一層 grid</vt:lpstr>
      <vt:lpstr>範例1：鳳蝶簡介 第二層 grid</vt:lpstr>
      <vt:lpstr>範例1：鳳蝶簡介 第二層 grid</vt:lpstr>
      <vt:lpstr>範例1：鳳蝶簡介 第三層 grid</vt:lpstr>
      <vt:lpstr>範例1：鳳蝶簡介 第三層 grid</vt:lpstr>
      <vt:lpstr>範例1：鳳蝶簡介 grid 結構</vt:lpstr>
      <vt:lpstr>結語</vt:lpstr>
      <vt:lpstr>練習 1：鳳蝶簡介增修</vt:lpstr>
      <vt:lpstr>練習 2：鳳蝶簡介增修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ywdeng</dc:creator>
  <cp:lastModifiedBy>YAO-WEN DENG</cp:lastModifiedBy>
  <cp:revision>724</cp:revision>
  <dcterms:created xsi:type="dcterms:W3CDTF">2012-09-16T08:20:09Z</dcterms:created>
  <dcterms:modified xsi:type="dcterms:W3CDTF">2020-11-03T08:55:41Z</dcterms:modified>
</cp:coreProperties>
</file>

<file path=docProps/thumbnail.jpeg>
</file>